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4"/>
  </p:sldMasterIdLst>
  <p:notesMasterIdLst>
    <p:notesMasterId r:id="rId16"/>
  </p:notesMasterIdLst>
  <p:sldIdLst>
    <p:sldId id="342" r:id="rId5"/>
    <p:sldId id="354" r:id="rId6"/>
    <p:sldId id="355" r:id="rId7"/>
    <p:sldId id="323" r:id="rId8"/>
    <p:sldId id="346" r:id="rId9"/>
    <p:sldId id="357" r:id="rId10"/>
    <p:sldId id="358" r:id="rId11"/>
    <p:sldId id="359" r:id="rId12"/>
    <p:sldId id="360" r:id="rId13"/>
    <p:sldId id="361" r:id="rId14"/>
    <p:sldId id="362" r:id="rId15"/>
  </p:sldIdLst>
  <p:sldSz cx="12192000" cy="6858000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416C-A594-408F-A9BF-4888F1062C1A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27771-31B5-49A5-A6FE-EA415043D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3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DF00-4065-4CE1-8658-4BF1E5241871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6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307249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2761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4786532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221682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427552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468528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57617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502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83619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FD723-ACFF-4DA7-9B2E-F4DC021B068E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10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64028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904089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1FC7-5215-4D97-B1FB-986288FC0E24}" type="datetime1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411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C1B8E-A32B-4D49-86F3-BA97C8EFC41A}" type="datetime1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040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21689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15AF3-E522-4B8A-9751-02EBC187EE58}" type="datetime1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 Hanmer 2023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345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AE7D576-EF58-42FD-AEC8-3816499A4B93}" type="datetime1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GB"/>
              <a:t>S Hanmer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E2DB17-589F-41C7-ADBC-9BD82BA525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48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  <p:sldLayoutId id="2147483759" r:id="rId13"/>
    <p:sldLayoutId id="2147483760" r:id="rId14"/>
    <p:sldLayoutId id="2147483761" r:id="rId15"/>
    <p:sldLayoutId id="2147483762" r:id="rId16"/>
    <p:sldLayoutId id="2147483763" r:id="rId17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2FE00C-0729-B5FB-36AE-18A00C033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4DBDFA9-08EB-4D7B-A78D-C55FA0411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5DB6DAD-8C73-48BA-A076-DD97829AC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49C0B3B-222A-4303-80BE-D4314A395A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07FDF952-3B6F-4C6D-B66C-94D87E627C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EEBA0FAD-1126-46FB-9D2D-BEA3E8FC4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58A7569F-71E5-4C1E-8F61-7B4D50B6B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1E25C137-81F4-4388-AAAC-599E23DED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5DB1533-3215-38CB-8E59-B327F77E0DAC}"/>
              </a:ext>
            </a:extLst>
          </p:cNvPr>
          <p:cNvSpPr txBox="1"/>
          <p:nvPr/>
        </p:nvSpPr>
        <p:spPr>
          <a:xfrm>
            <a:off x="2338387" y="1331912"/>
            <a:ext cx="4978303" cy="1664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TrustEd</a:t>
            </a:r>
            <a:r>
              <a:rPr lang="en-US" sz="4800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Schools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proudly present…</a:t>
            </a:r>
          </a:p>
        </p:txBody>
      </p:sp>
      <p:sp>
        <p:nvSpPr>
          <p:cNvPr id="19" name="Rounded Rectangle 4">
            <a:extLst>
              <a:ext uri="{FF2B5EF4-FFF2-40B4-BE49-F238E27FC236}">
                <a16:creationId xmlns:a16="http://schemas.microsoft.com/office/drawing/2014/main" id="{E9DDD80A-901E-4334-B2FE-674ED603F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648931"/>
            <a:ext cx="3982086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41E776F2-9FB7-0B50-07A7-560FEF187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3801" y="1656289"/>
            <a:ext cx="3341190" cy="325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095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940E5-B87F-6273-1A83-B8C3C6E91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AF4FC44B-5AD3-63E3-66B1-1AB55493B4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3A097A3-1C2E-6A0A-2654-99F65DD8F72E}"/>
              </a:ext>
            </a:extLst>
          </p:cNvPr>
          <p:cNvSpPr txBox="1"/>
          <p:nvPr/>
        </p:nvSpPr>
        <p:spPr>
          <a:xfrm>
            <a:off x="2161309" y="2449516"/>
            <a:ext cx="985058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Rockwell" panose="02060603020205020403" pitchFamily="18" charset="0"/>
                <a:cs typeface="Times New Roman" panose="02020603050405020304" pitchFamily="18" charset="0"/>
              </a:rPr>
              <a:t>For primary schools, please bring 8 students from KS2 (2 from each of years 3,4,5 and 6) </a:t>
            </a: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endParaRPr lang="en-GB" sz="36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en-GB" sz="3600" dirty="0">
                <a:latin typeface="Rockwell" panose="02060603020205020403" pitchFamily="18" charset="0"/>
                <a:cs typeface="Times New Roman" panose="02020603050405020304" pitchFamily="18" charset="0"/>
              </a:rPr>
              <a:t>For secondary schools, please bring 5 students in each year group (15 in total from Y7, 8, 9).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0264EC27-11B9-8821-09DC-0B9389E99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5F62FD5-AAC5-4C42-F092-F40F12226176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7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02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0773A-49BD-D6CC-DB54-B3CB2104E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6C5B2611-1A19-47EE-885D-A8E656AD4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CBD94BF-FB8C-B279-3BFC-A50D3D1B4D75}"/>
              </a:ext>
            </a:extLst>
          </p:cNvPr>
          <p:cNvSpPr txBox="1"/>
          <p:nvPr/>
        </p:nvSpPr>
        <p:spPr>
          <a:xfrm>
            <a:off x="2211958" y="2858491"/>
            <a:ext cx="9252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5400" dirty="0">
                <a:latin typeface="Rockwell" panose="02060603020205020403" pitchFamily="18" charset="0"/>
                <a:cs typeface="Times New Roman" panose="02020603050405020304" pitchFamily="18" charset="0"/>
              </a:rPr>
              <a:t>For more information – see</a:t>
            </a:r>
          </a:p>
          <a:p>
            <a:pPr lvl="0">
              <a:defRPr/>
            </a:pPr>
            <a:r>
              <a:rPr lang="en-GB" sz="5400" dirty="0">
                <a:highlight>
                  <a:srgbClr val="FFFF00"/>
                </a:highlight>
                <a:latin typeface="Rockwell" panose="02060603020205020403" pitchFamily="18" charset="0"/>
                <a:cs typeface="Times New Roman" panose="02020603050405020304" pitchFamily="18" charset="0"/>
              </a:rPr>
              <a:t>XXXXXXXXX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4B0767A8-898C-E5E5-EA73-2D4FCD5BA9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7A845F-1E97-571F-4436-258461ADB4D2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8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49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7" name="Group 5126">
            <a:extLst>
              <a:ext uri="{FF2B5EF4-FFF2-40B4-BE49-F238E27FC236}">
                <a16:creationId xmlns:a16="http://schemas.microsoft.com/office/drawing/2014/main" id="{D6BA167A-D3C3-4EE8-8B5E-136792087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5128" name="Freeform 6">
              <a:extLst>
                <a:ext uri="{FF2B5EF4-FFF2-40B4-BE49-F238E27FC236}">
                  <a16:creationId xmlns:a16="http://schemas.microsoft.com/office/drawing/2014/main" id="{810CA83B-630E-45DB-ADCB-F02604285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29" name="Freeform 7">
              <a:extLst>
                <a:ext uri="{FF2B5EF4-FFF2-40B4-BE49-F238E27FC236}">
                  <a16:creationId xmlns:a16="http://schemas.microsoft.com/office/drawing/2014/main" id="{7A57B554-6973-429A-818B-524C03DA4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9">
              <a:extLst>
                <a:ext uri="{FF2B5EF4-FFF2-40B4-BE49-F238E27FC236}">
                  <a16:creationId xmlns:a16="http://schemas.microsoft.com/office/drawing/2014/main" id="{89ED2DB2-F3BB-4B5E-84E6-CC259E394A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0">
              <a:extLst>
                <a:ext uri="{FF2B5EF4-FFF2-40B4-BE49-F238E27FC236}">
                  <a16:creationId xmlns:a16="http://schemas.microsoft.com/office/drawing/2014/main" id="{93816493-5723-43CF-95A9-2CDEC9B11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2" name="Freeform 11">
              <a:extLst>
                <a:ext uri="{FF2B5EF4-FFF2-40B4-BE49-F238E27FC236}">
                  <a16:creationId xmlns:a16="http://schemas.microsoft.com/office/drawing/2014/main" id="{A9964935-0316-4743-BD2E-35B86AF48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3" name="Freeform 12">
              <a:extLst>
                <a:ext uri="{FF2B5EF4-FFF2-40B4-BE49-F238E27FC236}">
                  <a16:creationId xmlns:a16="http://schemas.microsoft.com/office/drawing/2014/main" id="{2B20A700-1547-48D5-AA6F-C1473539C7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FFBCFBD-9ACA-30CA-E933-AFAB711A8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9399" y="4594578"/>
            <a:ext cx="7413623" cy="101651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 u="sng" dirty="0"/>
              <a:t>Spelling Bee!!!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1AE0D2C6-B3CB-EE8D-80A0-1D2CAC3C17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53" r="1" b="14448"/>
          <a:stretch>
            <a:fillRect/>
          </a:stretch>
        </p:blipFill>
        <p:spPr bwMode="auto">
          <a:xfrm>
            <a:off x="3967843" y="608014"/>
            <a:ext cx="7487555" cy="3728438"/>
          </a:xfrm>
          <a:prstGeom prst="roundRect">
            <a:avLst>
              <a:gd name="adj" fmla="val 4380"/>
            </a:avLst>
          </a:prstGeom>
          <a:noFill/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6948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DF61D-B7C6-1564-EBD5-5721392BA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4F5AF4C-7600-4A21-8D77-EC824DFF6E1F}"/>
              </a:ext>
            </a:extLst>
          </p:cNvPr>
          <p:cNvSpPr txBox="1"/>
          <p:nvPr/>
        </p:nvSpPr>
        <p:spPr>
          <a:xfrm>
            <a:off x="1940943" y="1535502"/>
            <a:ext cx="9586039" cy="47683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sz="3600" dirty="0"/>
              <a:t>Would your pupils like to showcase their linguistic mastery?!?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sz="3600" dirty="0"/>
              <a:t>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sz="3600" dirty="0"/>
              <a:t>Enter our Trust Spelling Bee </a:t>
            </a:r>
            <a:r>
              <a:rPr lang="en-GB" sz="3600" dirty="0"/>
              <a:t>where young word champions showcase their spelling skills, boost their confidence, and have a blast!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endParaRPr lang="en-GB" sz="3600" dirty="0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GB" sz="3600" dirty="0"/>
              <a:t>The competition is open to all pupils in KS2 and 3.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endParaRPr lang="en-US" sz="3600" dirty="0"/>
          </a:p>
        </p:txBody>
      </p:sp>
      <p:pic>
        <p:nvPicPr>
          <p:cNvPr id="5" name="Picture 2" descr="Spelling Bee Past Puzzles — The New York Times">
            <a:extLst>
              <a:ext uri="{FF2B5EF4-FFF2-40B4-BE49-F238E27FC236}">
                <a16:creationId xmlns:a16="http://schemas.microsoft.com/office/drawing/2014/main" id="{24F8EBA4-B36B-0F0E-27D2-04857B044CB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87" t="24523" r="30000" b="5476"/>
          <a:stretch>
            <a:fillRect/>
          </a:stretch>
        </p:blipFill>
        <p:spPr bwMode="auto">
          <a:xfrm>
            <a:off x="10466398" y="181301"/>
            <a:ext cx="1327935" cy="1145244"/>
          </a:xfrm>
          <a:prstGeom prst="roundRect">
            <a:avLst>
              <a:gd name="adj" fmla="val 4380"/>
            </a:avLst>
          </a:prstGeom>
          <a:noFill/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A6D42537-8686-6F51-14FB-83BE315E5D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710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C0E874-A105-E34C-6247-C4C16D0FA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B02B7883-46C4-1734-E686-C362D43633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7075" y="5531455"/>
            <a:ext cx="1174610" cy="11452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B18EA16-A241-FF3A-3BF7-4F6086F5C868}"/>
              </a:ext>
            </a:extLst>
          </p:cNvPr>
          <p:cNvSpPr txBox="1"/>
          <p:nvPr/>
        </p:nvSpPr>
        <p:spPr>
          <a:xfrm>
            <a:off x="3812771" y="2676435"/>
            <a:ext cx="4566457" cy="120032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0" i="0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The Rules</a:t>
            </a:r>
          </a:p>
        </p:txBody>
      </p:sp>
      <p:sp>
        <p:nvSpPr>
          <p:cNvPr id="2" name="AutoShape 2" descr="Principles of Photography - JD Institute">
            <a:extLst>
              <a:ext uri="{FF2B5EF4-FFF2-40B4-BE49-F238E27FC236}">
                <a16:creationId xmlns:a16="http://schemas.microsoft.com/office/drawing/2014/main" id="{704B64B0-7FC8-DFE1-1DB7-3095097C8F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90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4C9ED2-2C98-F30C-E11E-00C733CBB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04F7C8C4-BA37-F137-28B6-9D522A359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F90A6C-6CA0-6BFA-4819-0D3B896856B4}"/>
              </a:ext>
            </a:extLst>
          </p:cNvPr>
          <p:cNvSpPr txBox="1"/>
          <p:nvPr/>
        </p:nvSpPr>
        <p:spPr>
          <a:xfrm>
            <a:off x="2161309" y="2449516"/>
            <a:ext cx="9252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5400" dirty="0">
                <a:latin typeface="Rockwell" panose="02060603020205020403" pitchFamily="18" charset="0"/>
                <a:cs typeface="Times New Roman" panose="02020603050405020304" pitchFamily="18" charset="0"/>
              </a:rPr>
              <a:t>The competition is open to all pupils from KS2 + 3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1EB092B2-8B8D-9794-0CD1-AB8AB30D0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E888FB-8957-DD0F-3AFE-3463FE67E1AF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1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17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258EE-CDD0-EE0F-E496-ECD83FA68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C0257AAF-811E-ACDC-7294-C08EC4632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241D17-EAA1-25AB-EE7F-52BA2B95AAAA}"/>
              </a:ext>
            </a:extLst>
          </p:cNvPr>
          <p:cNvSpPr txBox="1"/>
          <p:nvPr/>
        </p:nvSpPr>
        <p:spPr>
          <a:xfrm>
            <a:off x="2410691" y="2449516"/>
            <a:ext cx="9601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GB" sz="3200" dirty="0">
                <a:latin typeface="Rockwell" panose="02060603020205020403" pitchFamily="18" charset="0"/>
                <a:cs typeface="Times New Roman" panose="02020603050405020304" pitchFamily="18" charset="0"/>
              </a:rPr>
              <a:t>Students compete individually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endParaRPr lang="en-GB" sz="32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3200" dirty="0">
                <a:latin typeface="Rockwell" panose="02060603020205020403" pitchFamily="18" charset="0"/>
                <a:cs typeface="Times New Roman" panose="02020603050405020304" pitchFamily="18" charset="0"/>
              </a:rPr>
              <a:t>•	The competition is broken into rounds. Each contestant gets a turn per round. The level of spelling difficulty increases each round</a:t>
            </a:r>
          </a:p>
          <a:p>
            <a:pPr lvl="0">
              <a:defRPr/>
            </a:pPr>
            <a:endParaRPr lang="en-GB" sz="32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3200" dirty="0">
                <a:latin typeface="Rockwell" panose="02060603020205020403" pitchFamily="18" charset="0"/>
                <a:cs typeface="Times New Roman" panose="02020603050405020304" pitchFamily="18" charset="0"/>
              </a:rPr>
              <a:t>•	Words are chosen from a pre-approved list.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E3B94B58-CD63-D492-4B69-4CB70938C3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449FFA9-2F60-9597-117A-59D7D9A1E559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2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332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C5335F-FD7A-F36B-CB1C-653803D9E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8FE3690A-9CA0-FAAA-3C73-369E6D087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950C84-4337-3150-2A1E-AE9556BF4637}"/>
              </a:ext>
            </a:extLst>
          </p:cNvPr>
          <p:cNvSpPr txBox="1"/>
          <p:nvPr/>
        </p:nvSpPr>
        <p:spPr>
          <a:xfrm>
            <a:off x="2161309" y="2449516"/>
            <a:ext cx="925238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4000" dirty="0">
                <a:latin typeface="Rockwell" panose="02060603020205020403" pitchFamily="18" charset="0"/>
                <a:cs typeface="Times New Roman" panose="02020603050405020304" pitchFamily="18" charset="0"/>
              </a:rPr>
              <a:t>•	The pronouncer says a word aloud.</a:t>
            </a:r>
          </a:p>
          <a:p>
            <a:pPr lvl="0">
              <a:defRPr/>
            </a:pPr>
            <a:r>
              <a:rPr lang="en-GB" sz="4000" dirty="0">
                <a:latin typeface="Rockwell" panose="02060603020205020403" pitchFamily="18" charset="0"/>
                <a:cs typeface="Times New Roman" panose="02020603050405020304" pitchFamily="18" charset="0"/>
              </a:rPr>
              <a:t>•	Then, the contestant spells the word out loud.</a:t>
            </a:r>
          </a:p>
          <a:p>
            <a:pPr lvl="0">
              <a:defRPr/>
            </a:pPr>
            <a:r>
              <a:rPr lang="en-GB" sz="4000" dirty="0">
                <a:latin typeface="Rockwell" panose="02060603020205020403" pitchFamily="18" charset="0"/>
                <a:cs typeface="Times New Roman" panose="02020603050405020304" pitchFamily="18" charset="0"/>
              </a:rPr>
              <a:t>•	After spelling, they must say the word again to indicate they're finished.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1E0224D8-9EF5-8F20-C2E9-49CF59627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9B9181A-FB9E-9180-9122-B51C9FA3893A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Rockwell" panose="02060603020205020403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95459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19AE6-C0ED-AB3D-6E9A-1BB4D958D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9F7D1293-E046-AA54-B192-1DC5EEFE6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E71D51A-4DA9-D69C-CE8D-546BD3E6332B}"/>
              </a:ext>
            </a:extLst>
          </p:cNvPr>
          <p:cNvSpPr txBox="1"/>
          <p:nvPr/>
        </p:nvSpPr>
        <p:spPr>
          <a:xfrm>
            <a:off x="1757193" y="2458837"/>
            <a:ext cx="1016191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Judges check for correct spelling based on the official list.</a:t>
            </a:r>
          </a:p>
          <a:p>
            <a:pPr lvl="0">
              <a:defRPr/>
            </a:pPr>
            <a:endParaRPr lang="en-GB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KS2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 If correct, points for that spelling are awarded to the team total. </a:t>
            </a:r>
          </a:p>
          <a:p>
            <a:pPr lvl="0">
              <a:defRPr/>
            </a:pPr>
            <a:endParaRPr lang="en-GB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KS3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 If correct: the contestant moves to the next round.</a:t>
            </a:r>
          </a:p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KS3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:If incorrect: they are eliminated (though some bees allow for a certain number of misses early on).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AA1746DA-77EA-039C-49AB-9B9EA4259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3AB5EE5-6296-0519-4485-FF1C0EB7FAAB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4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24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2FA7E-6000-CD94-CD32-D5455D038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logo with a crown and mountains&#10;&#10;Description automatically generated">
            <a:extLst>
              <a:ext uri="{FF2B5EF4-FFF2-40B4-BE49-F238E27FC236}">
                <a16:creationId xmlns:a16="http://schemas.microsoft.com/office/drawing/2014/main" id="{B8BB5F6A-0ECD-54B3-B680-B24DA7F287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5502" y="542114"/>
            <a:ext cx="1196389" cy="116647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295AB0-90AE-A00F-699F-3FFFDCEA8091}"/>
              </a:ext>
            </a:extLst>
          </p:cNvPr>
          <p:cNvSpPr txBox="1"/>
          <p:nvPr/>
        </p:nvSpPr>
        <p:spPr>
          <a:xfrm>
            <a:off x="1759789" y="2314795"/>
            <a:ext cx="1025210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KS2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 The students continue spelling through 4 rounds of increasingly challenging spellings. At the end of the 4th round, team totals are tallied up to decide on a winning team.</a:t>
            </a:r>
          </a:p>
          <a:p>
            <a:pPr lvl="0">
              <a:defRPr/>
            </a:pPr>
            <a:endParaRPr lang="en-GB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KS3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 The competition continues round by round until only one speller remains.</a:t>
            </a:r>
          </a:p>
          <a:p>
            <a:pPr lvl="0">
              <a:defRPr/>
            </a:pPr>
            <a:endParaRPr lang="en-GB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lvl="0">
              <a:defRPr/>
            </a:pP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•	</a:t>
            </a:r>
            <a:r>
              <a:rPr lang="en-GB" sz="2800" u="sng" dirty="0">
                <a:latin typeface="Rockwell" panose="02060603020205020403" pitchFamily="18" charset="0"/>
                <a:cs typeface="Times New Roman" panose="02020603050405020304" pitchFamily="18" charset="0"/>
              </a:rPr>
              <a:t>KS3</a:t>
            </a:r>
            <a:r>
              <a:rPr lang="en-GB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: The last speller must spell a final word correctly after the last opponent misspells to officially win.</a:t>
            </a:r>
          </a:p>
        </p:txBody>
      </p:sp>
      <p:pic>
        <p:nvPicPr>
          <p:cNvPr id="2050" name="Picture 2" descr="Spelling Bee Buddy: Personalized Hints That Update as You Play - The New  York Times">
            <a:extLst>
              <a:ext uri="{FF2B5EF4-FFF2-40B4-BE49-F238E27FC236}">
                <a16:creationId xmlns:a16="http://schemas.microsoft.com/office/drawing/2014/main" id="{B053D776-B30F-BECD-8C6A-7AE8E791C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291" y="359234"/>
            <a:ext cx="241935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ACAAC1-A63A-CB76-1435-EAE0D4CB14B9}"/>
              </a:ext>
            </a:extLst>
          </p:cNvPr>
          <p:cNvSpPr txBox="1"/>
          <p:nvPr/>
        </p:nvSpPr>
        <p:spPr>
          <a:xfrm>
            <a:off x="6256359" y="572887"/>
            <a:ext cx="58179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>
                <a:solidFill>
                  <a:srgbClr val="FFC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6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279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06AA3D83C6C942A6487AA5A0B8371A" ma:contentTypeVersion="" ma:contentTypeDescription="Create a new document." ma:contentTypeScope="" ma:versionID="7e5029cfaff881add449189868593add">
  <xsd:schema xmlns:xsd="http://www.w3.org/2001/XMLSchema" xmlns:xs="http://www.w3.org/2001/XMLSchema" xmlns:p="http://schemas.microsoft.com/office/2006/metadata/properties" xmlns:ns2="c078e4c7-5ea2-494e-8063-a505574b8c67" xmlns:ns3="3c6552ff-e203-492b-9a4a-86c2b1ce869f" targetNamespace="http://schemas.microsoft.com/office/2006/metadata/properties" ma:root="true" ma:fieldsID="1697c090e582274faff2cf64a5b45077" ns2:_="" ns3:_="">
    <xsd:import namespace="c078e4c7-5ea2-494e-8063-a505574b8c67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8e4c7-5ea2-494e-8063-a505574b8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97DA309-1D41-41C1-8EF1-4F27EC920474}" ma:internalName="TaxCatchAll" ma:showField="CatchAllData" ma:web="{12e5c068-9bff-4799-8c33-39a3c95b3418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6552ff-e203-492b-9a4a-86c2b1ce869f" xsi:nil="true"/>
    <lcf76f155ced4ddcb4097134ff3c332f xmlns="c078e4c7-5ea2-494e-8063-a505574b8c6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2A7A15F-7381-4284-A3EE-09405C6541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A96CFF-31A9-42ED-8547-69F61B3A9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8e4c7-5ea2-494e-8063-a505574b8c67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E1DC76-9E77-4386-B5CA-4E11BB1C4B41}">
  <ds:schemaRefs>
    <ds:schemaRef ds:uri="3c6552ff-e203-492b-9a4a-86c2b1ce869f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c078e4c7-5ea2-494e-8063-a505574b8c67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282</TotalTime>
  <Words>342</Words>
  <Application>Microsoft Office PowerPoint</Application>
  <PresentationFormat>Widescreen</PresentationFormat>
  <Paragraphs>41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Rockwell</vt:lpstr>
      <vt:lpstr>Parallax</vt:lpstr>
      <vt:lpstr>PowerPoint Presentation</vt:lpstr>
      <vt:lpstr>Spelling Bee!!!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Hanmer, Sally</dc:creator>
  <cp:lastModifiedBy>Taylor, Penny</cp:lastModifiedBy>
  <cp:revision>14</cp:revision>
  <cp:lastPrinted>2024-11-08T14:05:13Z</cp:lastPrinted>
  <dcterms:created xsi:type="dcterms:W3CDTF">2023-06-09T11:07:18Z</dcterms:created>
  <dcterms:modified xsi:type="dcterms:W3CDTF">2026-05-20T12:21:02Z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0x0101007D06AA3D83C6C942A6487AA5A0B8371A</vt:lpwstr>
  </property>
  <property fmtid="{D5CDD505-2E9C-101B-9397-08002B2CF9AE}" pid="3" name="MediaServiceImageTags">
    <vt:lpwstr/>
  </property>
</Properties>
</file>